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1" r:id="rId5"/>
    <p:sldId id="263" r:id="rId6"/>
    <p:sldId id="275" r:id="rId7"/>
    <p:sldId id="264" r:id="rId8"/>
    <p:sldId id="273" r:id="rId9"/>
    <p:sldId id="265" r:id="rId10"/>
    <p:sldId id="266" r:id="rId11"/>
    <p:sldId id="267" r:id="rId12"/>
    <p:sldId id="268" r:id="rId13"/>
    <p:sldId id="270" r:id="rId14"/>
    <p:sldId id="261" r:id="rId15"/>
    <p:sldId id="269" r:id="rId16"/>
    <p:sldId id="276" r:id="rId17"/>
    <p:sldId id="272" r:id="rId18"/>
    <p:sldId id="25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57603-353A-45A0-837F-665053979C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9292540-33F6-49AC-A26E-973B5E4E337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b="1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USA verboten:</a:t>
          </a:r>
          <a:endParaRPr lang="de-DE" b="1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5774BD-A72F-425F-ABB2-6958AF92F584}" type="parTrans" cxnId="{8BC4080A-B310-4604-84D6-9548972F6E4A}">
      <dgm:prSet/>
      <dgm:spPr/>
      <dgm:t>
        <a:bodyPr/>
        <a:lstStyle/>
        <a:p>
          <a:endParaRPr lang="de-DE"/>
        </a:p>
      </dgm:t>
    </dgm:pt>
    <dgm:pt modelId="{D9D101E3-F8E7-467F-9B78-4EE696B656B9}" type="sibTrans" cxnId="{8BC4080A-B310-4604-84D6-9548972F6E4A}">
      <dgm:prSet/>
      <dgm:spPr/>
      <dgm:t>
        <a:bodyPr/>
        <a:lstStyle/>
        <a:p>
          <a:endParaRPr lang="de-DE"/>
        </a:p>
      </dgm:t>
    </dgm:pt>
    <dgm:pt modelId="{5CDFF5F3-B08C-4592-B5C5-F515BDAABD5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</a:t>
          </a:r>
          <a:r>
            <a:rPr lang="de-DE" sz="240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von Erdöl</a:t>
          </a:r>
          <a:endParaRPr lang="de-DE" sz="24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BE2E0B-3F54-408B-82A0-08D9565C66BD}" type="parTrans" cxnId="{B0242B74-050E-47BF-BB9B-0BD2F48EA984}">
      <dgm:prSet/>
      <dgm:spPr/>
      <dgm:t>
        <a:bodyPr/>
        <a:lstStyle/>
        <a:p>
          <a:endParaRPr lang="de-DE"/>
        </a:p>
      </dgm:t>
    </dgm:pt>
    <dgm:pt modelId="{E55B3FC3-5D0E-4181-BF29-3F2C513E9901}" type="sibTrans" cxnId="{B0242B74-050E-47BF-BB9B-0BD2F48EA984}">
      <dgm:prSet/>
      <dgm:spPr/>
      <dgm:t>
        <a:bodyPr/>
        <a:lstStyle/>
        <a:p>
          <a:endParaRPr lang="de-DE"/>
        </a:p>
      </dgm:t>
    </dgm:pt>
    <dgm:pt modelId="{BE9CEC0F-5193-4D79-A713-5E950B88FAE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240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von </a:t>
          </a:r>
          <a:r>
            <a:rPr lang="de-DE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Eisen</a:t>
          </a:r>
          <a:r>
            <a:rPr lang="de-DE" sz="2400" kern="1200" dirty="0">
              <a:solidFill>
                <a:schemeClr val="tx1"/>
              </a:solidFill>
              <a:highlight>
                <a:srgbClr val="C0C0C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gm:t>
    </dgm:pt>
    <dgm:pt modelId="{EAD7818E-148C-444C-B7B8-37BF3CBF5110}" type="parTrans" cxnId="{44CD881F-1769-4896-83C2-4365C2BF970F}">
      <dgm:prSet/>
      <dgm:spPr/>
      <dgm:t>
        <a:bodyPr/>
        <a:lstStyle/>
        <a:p>
          <a:endParaRPr lang="de-DE"/>
        </a:p>
      </dgm:t>
    </dgm:pt>
    <dgm:pt modelId="{DC03D6C2-571C-4618-A691-C34A2716C9BC}" type="sibTrans" cxnId="{44CD881F-1769-4896-83C2-4365C2BF970F}">
      <dgm:prSet/>
      <dgm:spPr/>
      <dgm:t>
        <a:bodyPr/>
        <a:lstStyle/>
        <a:p>
          <a:endParaRPr lang="de-DE"/>
        </a:p>
      </dgm:t>
    </dgm:pt>
    <dgm:pt modelId="{2D7D98B5-21BD-4763-9565-12F123F1784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2400" i="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von Kautschuk nach Japan</a:t>
          </a:r>
        </a:p>
      </dgm:t>
    </dgm:pt>
    <dgm:pt modelId="{024D03DA-CAEC-4479-ADB2-8AA320AA62AC}" type="parTrans" cxnId="{7A66F8F4-E4A6-46D9-86C2-DB8771D1CA4C}">
      <dgm:prSet/>
      <dgm:spPr/>
      <dgm:t>
        <a:bodyPr/>
        <a:lstStyle/>
        <a:p>
          <a:endParaRPr lang="de-DE"/>
        </a:p>
      </dgm:t>
    </dgm:pt>
    <dgm:pt modelId="{5077C65F-65A0-4E7C-87B4-0A1E9454F09C}" type="sibTrans" cxnId="{7A66F8F4-E4A6-46D9-86C2-DB8771D1CA4C}">
      <dgm:prSet/>
      <dgm:spPr/>
      <dgm:t>
        <a:bodyPr/>
        <a:lstStyle/>
        <a:p>
          <a:endParaRPr lang="de-DE"/>
        </a:p>
      </dgm:t>
    </dgm:pt>
    <dgm:pt modelId="{9863F5EC-3C40-4B05-A871-5766A4D1571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2400" i="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verweigerten der japanischen </a:t>
          </a:r>
          <a:r>
            <a:rPr lang="de-DE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Schifffahrt </a:t>
          </a:r>
          <a:r>
            <a:rPr lang="de-DE" sz="2400" i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 Panamakanal zu nutzen</a:t>
          </a:r>
          <a:endParaRPr lang="de-DE" sz="24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15DACD-9B0E-4870-B037-C7FD19D58546}" type="parTrans" cxnId="{EBA4EBBB-8EC4-400F-8319-F7FD6B60BB81}">
      <dgm:prSet/>
      <dgm:spPr/>
      <dgm:t>
        <a:bodyPr/>
        <a:lstStyle/>
        <a:p>
          <a:endParaRPr lang="de-DE"/>
        </a:p>
      </dgm:t>
    </dgm:pt>
    <dgm:pt modelId="{3FEDDF45-0C5D-4872-B23A-908ACF61638D}" type="sibTrans" cxnId="{EBA4EBBB-8EC4-400F-8319-F7FD6B60BB81}">
      <dgm:prSet/>
      <dgm:spPr/>
      <dgm:t>
        <a:bodyPr/>
        <a:lstStyle/>
        <a:p>
          <a:endParaRPr lang="de-DE"/>
        </a:p>
      </dgm:t>
    </dgm:pt>
    <dgm:pt modelId="{B08B7A54-04DE-449E-B4D0-9425E5B501EA}" type="pres">
      <dgm:prSet presAssocID="{10B57603-353A-45A0-837F-665053979CD8}" presName="linear" presStyleCnt="0">
        <dgm:presLayoutVars>
          <dgm:animLvl val="lvl"/>
          <dgm:resizeHandles val="exact"/>
        </dgm:presLayoutVars>
      </dgm:prSet>
      <dgm:spPr/>
    </dgm:pt>
    <dgm:pt modelId="{ABFD9235-3A04-4A9F-BAA9-D88113E0C6DD}" type="pres">
      <dgm:prSet presAssocID="{A9292540-33F6-49AC-A26E-973B5E4E33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0B8BC5-C07B-40F6-92C4-772FE846C095}" type="pres">
      <dgm:prSet presAssocID="{D9D101E3-F8E7-467F-9B78-4EE696B656B9}" presName="spacer" presStyleCnt="0"/>
      <dgm:spPr/>
    </dgm:pt>
    <dgm:pt modelId="{416E8DD4-EB49-49D9-AB61-EA9CB95ECE63}" type="pres">
      <dgm:prSet presAssocID="{5CDFF5F3-B08C-4592-B5C5-F515BDAABD5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06D4CD-EBAE-4EF9-9353-7F337320A546}" type="pres">
      <dgm:prSet presAssocID="{E55B3FC3-5D0E-4181-BF29-3F2C513E9901}" presName="spacer" presStyleCnt="0"/>
      <dgm:spPr/>
    </dgm:pt>
    <dgm:pt modelId="{65356A22-8368-4F9D-A9D7-9A0086237EAA}" type="pres">
      <dgm:prSet presAssocID="{BE9CEC0F-5193-4D79-A713-5E950B88FA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767D00-6208-46C4-8A40-E0ED8CB7E7CF}" type="pres">
      <dgm:prSet presAssocID="{DC03D6C2-571C-4618-A691-C34A2716C9BC}" presName="spacer" presStyleCnt="0"/>
      <dgm:spPr/>
    </dgm:pt>
    <dgm:pt modelId="{3D543CF4-C4AC-4EEA-A407-46F4BC31D8CB}" type="pres">
      <dgm:prSet presAssocID="{2D7D98B5-21BD-4763-9565-12F123F1784F}" presName="parentText" presStyleLbl="node1" presStyleIdx="3" presStyleCnt="5" custLinFactNeighborX="638" custLinFactNeighborY="-9396">
        <dgm:presLayoutVars>
          <dgm:chMax val="0"/>
          <dgm:bulletEnabled val="1"/>
        </dgm:presLayoutVars>
      </dgm:prSet>
      <dgm:spPr/>
    </dgm:pt>
    <dgm:pt modelId="{9A4D3C46-9267-4537-AF60-3B9BD54289DD}" type="pres">
      <dgm:prSet presAssocID="{5077C65F-65A0-4E7C-87B4-0A1E9454F09C}" presName="spacer" presStyleCnt="0"/>
      <dgm:spPr/>
    </dgm:pt>
    <dgm:pt modelId="{D2967AD0-0721-4051-B42A-C836D157E1D5}" type="pres">
      <dgm:prSet presAssocID="{9863F5EC-3C40-4B05-A871-5766A4D15715}" presName="parentText" presStyleLbl="node1" presStyleIdx="4" presStyleCnt="5" custLinFactNeighborY="-43693">
        <dgm:presLayoutVars>
          <dgm:chMax val="0"/>
          <dgm:bulletEnabled val="1"/>
        </dgm:presLayoutVars>
      </dgm:prSet>
      <dgm:spPr/>
    </dgm:pt>
  </dgm:ptLst>
  <dgm:cxnLst>
    <dgm:cxn modelId="{8BC4080A-B310-4604-84D6-9548972F6E4A}" srcId="{10B57603-353A-45A0-837F-665053979CD8}" destId="{A9292540-33F6-49AC-A26E-973B5E4E337F}" srcOrd="0" destOrd="0" parTransId="{A65774BD-A72F-425F-ABB2-6958AF92F584}" sibTransId="{D9D101E3-F8E7-467F-9B78-4EE696B656B9}"/>
    <dgm:cxn modelId="{AD659210-0404-4D9A-8EBA-21FC56BEB2BC}" type="presOf" srcId="{A9292540-33F6-49AC-A26E-973B5E4E337F}" destId="{ABFD9235-3A04-4A9F-BAA9-D88113E0C6DD}" srcOrd="0" destOrd="0" presId="urn:microsoft.com/office/officeart/2005/8/layout/vList2"/>
    <dgm:cxn modelId="{44CD881F-1769-4896-83C2-4365C2BF970F}" srcId="{10B57603-353A-45A0-837F-665053979CD8}" destId="{BE9CEC0F-5193-4D79-A713-5E950B88FAEF}" srcOrd="2" destOrd="0" parTransId="{EAD7818E-148C-444C-B7B8-37BF3CBF5110}" sibTransId="{DC03D6C2-571C-4618-A691-C34A2716C9BC}"/>
    <dgm:cxn modelId="{B0242B74-050E-47BF-BB9B-0BD2F48EA984}" srcId="{10B57603-353A-45A0-837F-665053979CD8}" destId="{5CDFF5F3-B08C-4592-B5C5-F515BDAABD5B}" srcOrd="1" destOrd="0" parTransId="{B0BE2E0B-3F54-408B-82A0-08D9565C66BD}" sibTransId="{E55B3FC3-5D0E-4181-BF29-3F2C513E9901}"/>
    <dgm:cxn modelId="{2D2F1D75-C5D8-4693-BAB0-C53C410B903E}" type="presOf" srcId="{5CDFF5F3-B08C-4592-B5C5-F515BDAABD5B}" destId="{416E8DD4-EB49-49D9-AB61-EA9CB95ECE63}" srcOrd="0" destOrd="0" presId="urn:microsoft.com/office/officeart/2005/8/layout/vList2"/>
    <dgm:cxn modelId="{A77EB557-DF7E-44BD-AE50-4AA961BEB87B}" type="presOf" srcId="{9863F5EC-3C40-4B05-A871-5766A4D15715}" destId="{D2967AD0-0721-4051-B42A-C836D157E1D5}" srcOrd="0" destOrd="0" presId="urn:microsoft.com/office/officeart/2005/8/layout/vList2"/>
    <dgm:cxn modelId="{7C9BE778-C27A-4ACE-8220-84A5322F70E8}" type="presOf" srcId="{BE9CEC0F-5193-4D79-A713-5E950B88FAEF}" destId="{65356A22-8368-4F9D-A9D7-9A0086237EAA}" srcOrd="0" destOrd="0" presId="urn:microsoft.com/office/officeart/2005/8/layout/vList2"/>
    <dgm:cxn modelId="{D5A7BA95-55E6-438D-A275-DA7906A98DFF}" type="presOf" srcId="{2D7D98B5-21BD-4763-9565-12F123F1784F}" destId="{3D543CF4-C4AC-4EEA-A407-46F4BC31D8CB}" srcOrd="0" destOrd="0" presId="urn:microsoft.com/office/officeart/2005/8/layout/vList2"/>
    <dgm:cxn modelId="{EBA4EBBB-8EC4-400F-8319-F7FD6B60BB81}" srcId="{10B57603-353A-45A0-837F-665053979CD8}" destId="{9863F5EC-3C40-4B05-A871-5766A4D15715}" srcOrd="4" destOrd="0" parTransId="{7215DACD-9B0E-4870-B037-C7FD19D58546}" sibTransId="{3FEDDF45-0C5D-4872-B23A-908ACF61638D}"/>
    <dgm:cxn modelId="{313AADC7-3851-4315-9CD5-9126E410CFED}" type="presOf" srcId="{10B57603-353A-45A0-837F-665053979CD8}" destId="{B08B7A54-04DE-449E-B4D0-9425E5B501EA}" srcOrd="0" destOrd="0" presId="urn:microsoft.com/office/officeart/2005/8/layout/vList2"/>
    <dgm:cxn modelId="{7A66F8F4-E4A6-46D9-86C2-DB8771D1CA4C}" srcId="{10B57603-353A-45A0-837F-665053979CD8}" destId="{2D7D98B5-21BD-4763-9565-12F123F1784F}" srcOrd="3" destOrd="0" parTransId="{024D03DA-CAEC-4479-ADB2-8AA320AA62AC}" sibTransId="{5077C65F-65A0-4E7C-87B4-0A1E9454F09C}"/>
    <dgm:cxn modelId="{6F068145-7C87-4967-B0A3-8670C6FF9987}" type="presParOf" srcId="{B08B7A54-04DE-449E-B4D0-9425E5B501EA}" destId="{ABFD9235-3A04-4A9F-BAA9-D88113E0C6DD}" srcOrd="0" destOrd="0" presId="urn:microsoft.com/office/officeart/2005/8/layout/vList2"/>
    <dgm:cxn modelId="{0A177B6F-F450-4CB2-B2B8-6A127ECF1C2D}" type="presParOf" srcId="{B08B7A54-04DE-449E-B4D0-9425E5B501EA}" destId="{990B8BC5-C07B-40F6-92C4-772FE846C095}" srcOrd="1" destOrd="0" presId="urn:microsoft.com/office/officeart/2005/8/layout/vList2"/>
    <dgm:cxn modelId="{EE685F02-36C5-41AB-9026-4EEA8E902B20}" type="presParOf" srcId="{B08B7A54-04DE-449E-B4D0-9425E5B501EA}" destId="{416E8DD4-EB49-49D9-AB61-EA9CB95ECE63}" srcOrd="2" destOrd="0" presId="urn:microsoft.com/office/officeart/2005/8/layout/vList2"/>
    <dgm:cxn modelId="{E8B2FC53-1894-438F-8FB7-DCB0015DB097}" type="presParOf" srcId="{B08B7A54-04DE-449E-B4D0-9425E5B501EA}" destId="{9B06D4CD-EBAE-4EF9-9353-7F337320A546}" srcOrd="3" destOrd="0" presId="urn:microsoft.com/office/officeart/2005/8/layout/vList2"/>
    <dgm:cxn modelId="{F4330F77-9B7F-4197-A0A8-E40C71E5690A}" type="presParOf" srcId="{B08B7A54-04DE-449E-B4D0-9425E5B501EA}" destId="{65356A22-8368-4F9D-A9D7-9A0086237EAA}" srcOrd="4" destOrd="0" presId="urn:microsoft.com/office/officeart/2005/8/layout/vList2"/>
    <dgm:cxn modelId="{339E501B-417A-418D-AC48-5C96B540514E}" type="presParOf" srcId="{B08B7A54-04DE-449E-B4D0-9425E5B501EA}" destId="{E8767D00-6208-46C4-8A40-E0ED8CB7E7CF}" srcOrd="5" destOrd="0" presId="urn:microsoft.com/office/officeart/2005/8/layout/vList2"/>
    <dgm:cxn modelId="{DB451AAE-C503-43F7-ADAB-D7CF218DFE47}" type="presParOf" srcId="{B08B7A54-04DE-449E-B4D0-9425E5B501EA}" destId="{3D543CF4-C4AC-4EEA-A407-46F4BC31D8CB}" srcOrd="6" destOrd="0" presId="urn:microsoft.com/office/officeart/2005/8/layout/vList2"/>
    <dgm:cxn modelId="{415F8FC0-1723-40E6-ACBB-B54DAA0794AA}" type="presParOf" srcId="{B08B7A54-04DE-449E-B4D0-9425E5B501EA}" destId="{9A4D3C46-9267-4537-AF60-3B9BD54289DD}" srcOrd="7" destOrd="0" presId="urn:microsoft.com/office/officeart/2005/8/layout/vList2"/>
    <dgm:cxn modelId="{AEE65B2A-4915-4BE4-823B-44FC8A42DFB1}" type="presParOf" srcId="{B08B7A54-04DE-449E-B4D0-9425E5B501EA}" destId="{D2967AD0-0721-4051-B42A-C836D157E1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9235-3A04-4A9F-BAA9-D88113E0C6DD}">
      <dsp:nvSpPr>
        <dsp:cNvPr id="0" name=""/>
        <dsp:cNvSpPr/>
      </dsp:nvSpPr>
      <dsp:spPr>
        <a:xfrm>
          <a:off x="0" y="2258"/>
          <a:ext cx="10515600" cy="7979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b="1" i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USA verboten:</a:t>
          </a:r>
          <a:endParaRPr lang="de-DE" sz="3100" b="1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952" y="41210"/>
        <a:ext cx="10437696" cy="720036"/>
      </dsp:txXfrm>
    </dsp:sp>
    <dsp:sp modelId="{416E8DD4-EB49-49D9-AB61-EA9CB95ECE63}">
      <dsp:nvSpPr>
        <dsp:cNvPr id="0" name=""/>
        <dsp:cNvSpPr/>
      </dsp:nvSpPr>
      <dsp:spPr>
        <a:xfrm>
          <a:off x="0" y="889478"/>
          <a:ext cx="10515600" cy="79794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</a:t>
          </a:r>
          <a:r>
            <a:rPr lang="de-DE" sz="2400" i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von Erdöl</a:t>
          </a:r>
          <a:endParaRPr lang="de-DE" sz="24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952" y="928430"/>
        <a:ext cx="10437696" cy="720036"/>
      </dsp:txXfrm>
    </dsp:sp>
    <dsp:sp modelId="{65356A22-8368-4F9D-A9D7-9A0086237EAA}">
      <dsp:nvSpPr>
        <dsp:cNvPr id="0" name=""/>
        <dsp:cNvSpPr/>
      </dsp:nvSpPr>
      <dsp:spPr>
        <a:xfrm>
          <a:off x="0" y="1776698"/>
          <a:ext cx="10515600" cy="79794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von </a:t>
          </a:r>
          <a:r>
            <a:rPr lang="de-DE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Eisen</a:t>
          </a:r>
          <a:r>
            <a:rPr lang="de-DE" sz="2400" kern="1200" dirty="0">
              <a:solidFill>
                <a:schemeClr val="tx1"/>
              </a:solidFill>
              <a:highlight>
                <a:srgbClr val="C0C0C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sp:txBody>
      <dsp:txXfrm>
        <a:off x="38952" y="1815650"/>
        <a:ext cx="10437696" cy="720036"/>
      </dsp:txXfrm>
    </dsp:sp>
    <dsp:sp modelId="{3D543CF4-C4AC-4EEA-A407-46F4BC31D8CB}">
      <dsp:nvSpPr>
        <dsp:cNvPr id="0" name=""/>
        <dsp:cNvSpPr/>
      </dsp:nvSpPr>
      <dsp:spPr>
        <a:xfrm>
          <a:off x="0" y="2655530"/>
          <a:ext cx="10515600" cy="79794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i="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von Kautschuk nach Japan</a:t>
          </a:r>
        </a:p>
      </dsp:txBody>
      <dsp:txXfrm>
        <a:off x="38952" y="2694482"/>
        <a:ext cx="10437696" cy="720036"/>
      </dsp:txXfrm>
    </dsp:sp>
    <dsp:sp modelId="{D2967AD0-0721-4051-B42A-C836D157E1D5}">
      <dsp:nvSpPr>
        <dsp:cNvPr id="0" name=""/>
        <dsp:cNvSpPr/>
      </dsp:nvSpPr>
      <dsp:spPr>
        <a:xfrm>
          <a:off x="0" y="3512129"/>
          <a:ext cx="10515600" cy="79794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i="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verweigerten der japanischen </a:t>
          </a:r>
          <a:r>
            <a:rPr lang="de-DE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Schifffahrt </a:t>
          </a:r>
          <a:r>
            <a:rPr lang="de-DE" sz="2400" i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 Panamakanal zu nutzen</a:t>
          </a:r>
          <a:endParaRPr lang="de-DE" sz="24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952" y="3551081"/>
        <a:ext cx="10437696" cy="72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FEA51-635C-0F71-D6FA-EEB1508EA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CC8701-41F4-4205-27DF-7D791ADC5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7832D-4692-7A07-886E-0F1AE071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1E753-15EB-27DE-DA5C-0568CD19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97756A-CE55-CEC2-3B09-8A5305FD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9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8F45C-28A3-F917-F151-F683DF6D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017F01-8402-4456-C33A-5647304C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BABB0F-2FDC-126F-AFFF-110872EB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6CE464-6E5B-F6CD-1AD9-412CEB0E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1B1130-39A6-9417-1377-22ED7BD8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5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E2E4BE-3A4C-F57F-6E98-56433E666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A50DEC-EF40-9E63-0167-A76AF5A49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E7B31-9971-3D5F-BCDD-5890B070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F0553-4A44-8CF3-09E2-F39B111A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C343B-053E-B73D-6A0A-A1B57920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6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7B771-7C36-F0E8-B335-36456779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25AF9-BB94-EEBC-48E9-504434D2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A1219-9A4D-9EAA-C005-1362F041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D98B26-E322-D9B8-D86B-86D6458B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9D2645-E50D-1249-ED5D-DD86D48B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336FA-724F-94D4-1963-98139574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74D8A4-D026-60AC-B2A4-D582C648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A61609-DB9A-D34A-2797-5D427033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50DE4-8B33-F617-273F-9EB6D60C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B17441-C4A1-53C3-6323-EE0FF92A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0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287A2-FAC0-7D06-33C5-FB745740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A24E86-E8C6-6672-5A15-3163F8E7C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9BB822-78DF-B02C-E2F4-40C197A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0E58C9-B5D5-F8F3-1B01-A88F94AE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DC22CE-29A1-F2BA-9E19-36B6FA6D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729255-26CE-71DE-F4BA-584A33EE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2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ECDCD-5D93-B5B2-5B13-33C7A7B0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BAC5DC-2A3D-C457-EE61-B7012F41A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814557-11B9-21BE-E53C-F78D5207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135F61-8E6A-2CDF-B0FD-49124F714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2E1267-3C44-CF03-6297-C6154CE62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7333F-30F2-8FCF-1538-714B20DF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E528CB-9236-2707-EB89-79F005D2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10E191-BA9E-ECD1-7DB6-0A918575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48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C610A-66FD-02EA-D860-E792EFCD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4D54E8-40F6-7D72-2BD9-1E13176C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1193B8-9AAF-F4EC-147F-33088454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7B93A2-A589-2599-3BAE-7D023369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84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1916D1-610A-3EC6-1BD4-36F26DE8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B8FB64-089C-7FA9-4FFD-616AD083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8BE06C-FFC1-E6DF-C8AB-826F3C95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7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6ED5A-ACBA-A9AC-454D-BFE5C4D9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D096B-C3D9-817B-51B3-721D1405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8B99C6-ED19-F0D9-1813-E031C216C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E36E1C-0F8D-ACDE-5C99-BDCB04B1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C9D263-4219-B974-6C2C-CC6BD314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F379D8-71CC-3AA8-C528-09DCD700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24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50FC0-838F-DAC9-7230-2DF26F2A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EBF50F-BD66-58DA-AD56-A97C8C5F5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4DF00B-F802-EC4B-E8F5-12BBCE34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9DF356-23EB-EF13-4A1D-9EBFFC5E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4C94CD-C707-59B8-F1A0-6AE0E593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653357-57A1-CF0A-6EAB-5A33E720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5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8063DD-E277-4BF3-470E-989D250E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90FF87-DD12-F07C-D373-5B3E55F1D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BC5202-C2DA-0E54-B3D7-F36E1B376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3BAC-D7E6-4D4F-8247-9505781B45B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5FFA32-A400-C8B5-2060-22EE5CD7D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BEB1B6-14B2-9221-C09B-11E2F70C7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8F7A-5597-4D87-AA2C-ED2F38926F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1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m.de/lemo/kapitel/der-zweite-weltkrieg/kriegsverlauf/japan.html" TargetMode="External"/><Relationship Id="rId2" Type="http://schemas.openxmlformats.org/officeDocument/2006/relationships/hyperlink" Target="https://klexikon.zum.de/wiki/Zweiter_Weltkrie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nderweltreise.de/kontinente/asien/japan/daten-fakten/geschichte-politik/geschichte-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C942293-CC86-212B-7588-8480DBD14FA7}"/>
              </a:ext>
            </a:extLst>
          </p:cNvPr>
          <p:cNvGrpSpPr/>
          <p:nvPr/>
        </p:nvGrpSpPr>
        <p:grpSpPr>
          <a:xfrm>
            <a:off x="0" y="132888"/>
            <a:ext cx="3804874" cy="3469150"/>
            <a:chOff x="67112" y="132888"/>
            <a:chExt cx="3804874" cy="346915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798985D-F3B7-4C9C-AA6D-20E6AB1FC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12" y="132888"/>
              <a:ext cx="3804874" cy="3469150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E5532B4-5B2B-F369-5ED9-54DC712F0D3E}"/>
                </a:ext>
              </a:extLst>
            </p:cNvPr>
            <p:cNvSpPr txBox="1"/>
            <p:nvPr/>
          </p:nvSpPr>
          <p:spPr>
            <a:xfrm>
              <a:off x="2198149" y="3232835"/>
              <a:ext cx="1515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www.helleskoepfchen.de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FE25B90-2DF4-82BF-7A47-B9BED78A1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 Japan im 2. Weltkrieg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5F9BDE-A35B-E66F-87CF-F908B8968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569" y="3602038"/>
            <a:ext cx="9577431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besteht aus einer Inselkette mit einer Länge von 2500 </a:t>
            </a:r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</a:rPr>
              <a:t>km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Japan ist in etwa so groß wie Deutschland, circa 127 Millionen</a:t>
            </a:r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</a:rPr>
              <a:t> leben dort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0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93EE4-0FB1-3664-A04E-47C7D26C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Bombardierung Tokios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A18DE-0B4D-69E7-0E80-94FA0974F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 will mit „extrem gefährlichen“ Unternehmen zurückschlagen</a:t>
            </a:r>
          </a:p>
          <a:p>
            <a:r>
              <a:rPr lang="de-DE" sz="2400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Bomber sollten im April 1942 von einem Flugzeugträger aus Tokio angreifen </a:t>
            </a:r>
          </a:p>
          <a:p>
            <a:r>
              <a:rPr lang="de-DE" sz="2400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anschließend nach China fliehen</a:t>
            </a:r>
          </a:p>
          <a:p>
            <a:r>
              <a:rPr lang="de-DE" sz="2400" dirty="0">
                <a:solidFill>
                  <a:srgbClr val="1D1D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Treibstoff wurde falsch kalkuliert</a:t>
            </a:r>
          </a:p>
          <a:p>
            <a:r>
              <a:rPr lang="de-DE" sz="2400" dirty="0">
                <a:solidFill>
                  <a:srgbClr val="1D1D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 kleiner Teil der Flotte schaffte es noch China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1D1D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de-DE" sz="2400" dirty="0">
                <a:solidFill>
                  <a:srgbClr val="1D1D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 nicht möglich wie geplant einen Stützpunkt in China zu errichten</a:t>
            </a:r>
          </a:p>
          <a:p>
            <a:r>
              <a:rPr lang="de-DE" sz="2400" dirty="0">
                <a:solidFill>
                  <a:srgbClr val="1D1D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 konnten ihre Stärke demonstrieren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2ADEAB-9865-43FD-2DE4-90613DB72F81}"/>
              </a:ext>
            </a:extLst>
          </p:cNvPr>
          <p:cNvGrpSpPr/>
          <p:nvPr/>
        </p:nvGrpSpPr>
        <p:grpSpPr>
          <a:xfrm>
            <a:off x="7121877" y="895739"/>
            <a:ext cx="4942606" cy="2658411"/>
            <a:chOff x="5420595" y="1027906"/>
            <a:chExt cx="5396695" cy="260396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769ADE7-20F1-5F76-6577-F2AB72C1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0595" y="1027906"/>
              <a:ext cx="5011087" cy="2603966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4E7835F-7E51-1FF5-77D5-E7A7268CC7F1}"/>
                </a:ext>
              </a:extLst>
            </p:cNvPr>
            <p:cNvSpPr txBox="1"/>
            <p:nvPr/>
          </p:nvSpPr>
          <p:spPr>
            <a:xfrm>
              <a:off x="9703837" y="3416428"/>
              <a:ext cx="11134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www.welt.de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BA3E1-BF2E-532D-B092-F16E0966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Korallenmeer (7.5. – 8.5.1942)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AC5960-89FC-1C06-81EE-AC98F3AB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 1942 plante Japan, neue Stützpunkte auf Neuguinea und den Salomonen zu errichten</a:t>
            </a:r>
          </a:p>
          <a:p>
            <a:pPr marL="0" indent="0">
              <a:buNone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wollten erobertes Gebiet verstärken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USA wollte dies verhindern  Schlacht im Korallenmeer 7.Mai 1942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Schlacht wurde mit Flugzeugen ausgetragen, beide Seiten hatten starke Verluste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Japans Plan wurde trotzdem verhindert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E8AC3-86B0-4214-1AC1-14414D7A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Midway (4.6. – 7.6.1942 bei Midway-Inseln)7.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98E76D-4054-B711-8CE6-153F86FA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 Juni 1942 weitere Schlacht - vier japanische und drei amerikanische Flugzeugträger trafen aufeinander</a:t>
            </a:r>
          </a:p>
          <a:p>
            <a:r>
              <a:rPr lang="de-DE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japanische Bomber griffen den US-Stützpunkt auf Midway an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Japan rüstete auf Bodenziele um </a:t>
            </a: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fataler Fehler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sichteten 3 Flugzeugträger USA</a:t>
            </a:r>
          </a:p>
          <a:p>
            <a:r>
              <a:rPr lang="de-DE" sz="2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 schafften es innerhalb weniger Minuten, die japanischen Träger größtenteils außer Gefecht zu setzen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bisher größte Niederlage Japans  </a:t>
            </a:r>
          </a:p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33E4473-90D6-05C9-1E9C-CCF1A8C5B071}"/>
              </a:ext>
            </a:extLst>
          </p:cNvPr>
          <p:cNvGrpSpPr/>
          <p:nvPr/>
        </p:nvGrpSpPr>
        <p:grpSpPr>
          <a:xfrm>
            <a:off x="3969836" y="1847713"/>
            <a:ext cx="4252328" cy="3162574"/>
            <a:chOff x="3969836" y="1847713"/>
            <a:chExt cx="4252328" cy="316257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1ED95C9-1345-BDD5-1911-194A40D63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9836" y="1847713"/>
              <a:ext cx="4252328" cy="3162574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5B9AF75-4BD6-1EDB-26D6-47FA854821E2}"/>
                </a:ext>
              </a:extLst>
            </p:cNvPr>
            <p:cNvSpPr txBox="1"/>
            <p:nvPr/>
          </p:nvSpPr>
          <p:spPr>
            <a:xfrm>
              <a:off x="7177135" y="4794843"/>
              <a:ext cx="10450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www.stern.de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2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A2736-3800-BD63-F30F-A79522E2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E38531-35D8-F301-A4B4-18B5A53F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zwischen 1943-1944 mehrere kleine Kriege</a:t>
            </a:r>
          </a:p>
          <a:p>
            <a:r>
              <a:rPr lang="de-DE" dirty="0"/>
              <a:t>eroberten Alliierte besetzte Inseln zurück (siehe Folie 5 u. 7)</a:t>
            </a:r>
          </a:p>
        </p:txBody>
      </p:sp>
    </p:spTree>
    <p:extLst>
      <p:ext uri="{BB962C8B-B14F-4D97-AF65-F5344CB8AC3E}">
        <p14:creationId xmlns:p14="http://schemas.microsoft.com/office/powerpoint/2010/main" val="25576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390F4-7163-87CB-B3F7-D2D08534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dirty="0">
                <a:effectLst/>
              </a:rPr>
              <a:t>8. Hiroshima und Nagasaki</a:t>
            </a:r>
            <a:br>
              <a:rPr lang="de-DE" b="0" i="0" dirty="0">
                <a:solidFill>
                  <a:srgbClr val="D66468"/>
                </a:solidFill>
                <a:effectLst/>
                <a:latin typeface="Boogaloo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C394D2-E5B8-5F01-2E26-D3E11228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Pazifikkrieg verlor Japan nach dem Abwurf von zwei amerikanischen Atombomben über den japanischen Städten Hiroshima und Nagasaki</a:t>
            </a:r>
          </a:p>
          <a:p>
            <a:r>
              <a:rPr lang="de-DE" sz="2400" dirty="0">
                <a:solidFill>
                  <a:srgbClr val="000000"/>
                </a:solidFill>
                <a:latin typeface="Open Sans" panose="020B0606030504020204" pitchFamily="34" charset="0"/>
              </a:rPr>
              <a:t>-&gt; prägte 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japanische Geschichte und die Weltgeschichte</a:t>
            </a:r>
            <a:endParaRPr lang="de-DE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de-DE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Japaner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kapitulierten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im August 1945</a:t>
            </a:r>
          </a:p>
          <a:p>
            <a:r>
              <a:rPr lang="de-DE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Japan war völlig zerstört und musste wie Deutschland erst einmal wiederaufgebaut werden</a:t>
            </a: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de-D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B53EDE-151C-4317-8281-5267DEF9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35" y="4064000"/>
            <a:ext cx="2867025" cy="24288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8D338A-493A-F536-3AF1-C1BD925C8573}"/>
              </a:ext>
            </a:extLst>
          </p:cNvPr>
          <p:cNvSpPr txBox="1"/>
          <p:nvPr/>
        </p:nvSpPr>
        <p:spPr>
          <a:xfrm>
            <a:off x="9526557" y="5747656"/>
            <a:ext cx="1231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www.helleskoepchen.de</a:t>
            </a:r>
          </a:p>
        </p:txBody>
      </p:sp>
    </p:spTree>
    <p:extLst>
      <p:ext uri="{BB962C8B-B14F-4D97-AF65-F5344CB8AC3E}">
        <p14:creationId xmlns:p14="http://schemas.microsoft.com/office/powerpoint/2010/main" val="28101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30C1-0E3C-C95D-F95D-C84E0268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Verluste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56161-748A-5801-160A-92A5AC4A5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deologie: “</a:t>
            </a: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 sterben, als aufzugeben“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nsgesamt verlor Japan 1 Million Soldaten und noch mehr Zivilisten</a:t>
            </a:r>
          </a:p>
          <a:p>
            <a:pPr marL="0" indent="0">
              <a:buNone/>
            </a:pPr>
            <a:br>
              <a:rPr lang="de-DE" dirty="0">
                <a:effectLst/>
                <a:latin typeface="var(--font-family)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9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29953-E4E8-51E9-59F5-1EFEBAA9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Japan Anfang des 20. Jahrhunderts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EE8A5-CBE7-76E5-630B-DD717323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dirty="0">
                <a:effectLst/>
                <a:latin typeface="Comic Sans MS" panose="030F0702030302020204" pitchFamily="66" charset="0"/>
              </a:rPr>
              <a:t>- Kaiserreich (jap. Kaiser = Tenno)</a:t>
            </a:r>
            <a:endParaRPr lang="de-DE" sz="3600" dirty="0">
              <a:effectLst/>
            </a:endParaRPr>
          </a:p>
          <a:p>
            <a:pPr marL="0" indent="0">
              <a:buNone/>
            </a:pPr>
            <a:r>
              <a:rPr lang="de-DE" sz="3600" dirty="0">
                <a:effectLst/>
                <a:latin typeface="Comic Sans MS" panose="030F0702030302020204" pitchFamily="66" charset="0"/>
              </a:rPr>
              <a:t>- seit 1936 im Bündnis mit D/</a:t>
            </a:r>
            <a:r>
              <a:rPr lang="de-DE" sz="3600" dirty="0" err="1">
                <a:effectLst/>
                <a:latin typeface="Comic Sans MS" panose="030F0702030302020204" pitchFamily="66" charset="0"/>
              </a:rPr>
              <a:t>It</a:t>
            </a:r>
            <a:endParaRPr lang="de-DE" sz="3600" dirty="0">
              <a:effectLst/>
            </a:endParaRPr>
          </a:p>
          <a:p>
            <a:pPr marL="0" indent="0">
              <a:buNone/>
            </a:pPr>
            <a:r>
              <a:rPr lang="de-DE" sz="3600" dirty="0">
                <a:effectLst/>
                <a:latin typeface="Comic Sans MS" panose="030F0702030302020204" pitchFamily="66" charset="0"/>
              </a:rPr>
              <a:t>- seit 1937 mit China im Krieg</a:t>
            </a:r>
            <a:endParaRPr lang="de-DE" sz="3600" dirty="0">
              <a:effectLst/>
            </a:endParaRPr>
          </a:p>
          <a:p>
            <a:pPr marL="0" indent="0">
              <a:buNone/>
            </a:pPr>
            <a:r>
              <a:rPr lang="de-DE" sz="3600" dirty="0">
                <a:effectLst/>
                <a:latin typeface="Comic Sans MS" panose="030F0702030302020204" pitchFamily="66" charset="0"/>
              </a:rPr>
              <a:t>-&gt; Grund: Mandschurei (Industrie und </a:t>
            </a:r>
          </a:p>
          <a:p>
            <a:pPr marL="0" indent="0">
              <a:buNone/>
            </a:pPr>
            <a:r>
              <a:rPr lang="de-DE" sz="3600" dirty="0">
                <a:latin typeface="Comic Sans MS" panose="030F0702030302020204" pitchFamily="66" charset="0"/>
              </a:rPr>
              <a:t>      </a:t>
            </a:r>
            <a:r>
              <a:rPr lang="de-DE" sz="3600" dirty="0">
                <a:effectLst/>
                <a:latin typeface="Comic Sans MS" panose="030F0702030302020204" pitchFamily="66" charset="0"/>
              </a:rPr>
              <a:t>Rohstoffe)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7435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5A29-F3E5-E602-6D8C-8EE0693F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Japan im Zweiten Weltkrieg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860122-0232-567A-EC18-4F5F9DA97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Dauer 2. Weltkrieg: </a:t>
            </a: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1939 bis 1945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 Osten Asiens </a:t>
            </a:r>
            <a:r>
              <a:rPr lang="de-D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eroberte Japan viele Länder und einen großen Teil Chinas</a:t>
            </a:r>
            <a:endParaRPr lang="de-DE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Verbündung Japan mit Deutschland und Italien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Pazifikkrieg begann am 7. Dezember 1941 und dauerte bis zum 2. September 1945 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aufgrund der Expansion Japans waren die Alliierten bereits kampfbereit, ausschlaggebend war jedoch der Angriff auf Pearl Harbor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DE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auptsächlich waren die USA, Australien und Japan an den Kampfhandlungen des Pazifikkrieges beteiligt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DE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der Schlacht um Midway wurde Japan in die Defensive und die USA in die Offensive versetzt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DE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achdem die USA zwei Atombomben eingesetzt hatten, kapitulierte Japan</a:t>
            </a:r>
          </a:p>
          <a:p>
            <a:pPr marL="0" indent="0" algn="l">
              <a:buNone/>
            </a:pPr>
            <a:r>
              <a:rPr lang="de-D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-&gt;Japan gab auf und wurde von den USA besetzt</a:t>
            </a:r>
            <a:endParaRPr lang="de-DE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70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CF6E2-13BE-ACCF-983A-E85F2E0F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11. Quellenangaben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BEBC37-E695-A7C8-A3B0-1689885F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https://klexikon.zum.de/wiki/Zweiter_Weltkrieg</a:t>
            </a:r>
            <a:endParaRPr lang="de-DE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https://www.dhm.de/lemo/kapitel/der-zweite-weltkrieg/kriegsverlauf/japan.html</a:t>
            </a:r>
            <a:endParaRPr lang="de-DE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https://www.kinderweltreise.de/kontinente/asien/japan/daten-fakten/geschichte-politik/geschichte-2/</a:t>
            </a:r>
            <a:endParaRPr lang="de-DE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https://app.studysmarter.de/studyset/3014068/summary/21426272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B8EB-1C44-5DEE-040F-8523BDBF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5C4DA-7867-5E77-8971-7A569182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1. Rolle Japans im 2. Weltkrieg</a:t>
            </a:r>
          </a:p>
          <a:p>
            <a:r>
              <a:rPr lang="de-DE" dirty="0"/>
              <a:t>2. Aufteilung</a:t>
            </a:r>
          </a:p>
          <a:p>
            <a:r>
              <a:rPr lang="de-DE" dirty="0"/>
              <a:t>3. Vorgeschichte Pazifikkrieg</a:t>
            </a:r>
          </a:p>
          <a:p>
            <a:r>
              <a:rPr lang="de-DE" dirty="0"/>
              <a:t>4. Pearl Harbor</a:t>
            </a:r>
          </a:p>
          <a:p>
            <a:r>
              <a:rPr lang="de-DE" dirty="0"/>
              <a:t>5. Bombardierung Tokios</a:t>
            </a:r>
          </a:p>
          <a:p>
            <a:r>
              <a:rPr lang="de-DE" dirty="0"/>
              <a:t>6. Schlacht im Korallenmeer</a:t>
            </a:r>
          </a:p>
          <a:p>
            <a:r>
              <a:rPr lang="de-DE" dirty="0"/>
              <a:t>7. Schlacht um Midway</a:t>
            </a:r>
          </a:p>
          <a:p>
            <a:r>
              <a:rPr lang="de-DE" dirty="0"/>
              <a:t>8. Hiroshima und Nagasaki</a:t>
            </a:r>
          </a:p>
          <a:p>
            <a:r>
              <a:rPr lang="de-DE" dirty="0"/>
              <a:t>9. Verluste</a:t>
            </a:r>
          </a:p>
          <a:p>
            <a:r>
              <a:rPr lang="de-DE" dirty="0"/>
              <a:t>10. Zusammenfassung</a:t>
            </a:r>
          </a:p>
          <a:p>
            <a:r>
              <a:rPr lang="de-DE" dirty="0"/>
              <a:t>11. Quellenangaben</a:t>
            </a:r>
          </a:p>
        </p:txBody>
      </p:sp>
    </p:spTree>
    <p:extLst>
      <p:ext uri="{BB962C8B-B14F-4D97-AF65-F5344CB8AC3E}">
        <p14:creationId xmlns:p14="http://schemas.microsoft.com/office/powerpoint/2010/main" val="227191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15A3A-41A7-F8A2-BB08-B6F3B931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Rolle Japans im 2. Weltkrieg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21C342-D688-AF79-63DF-DAF4D3CA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8123"/>
          </a:xfrm>
        </p:spPr>
        <p:txBody>
          <a:bodyPr>
            <a:normAutofit fontScale="40000" lnSpcReduction="20000"/>
          </a:bodyPr>
          <a:lstStyle/>
          <a:p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eit dem </a:t>
            </a:r>
            <a:r>
              <a:rPr lang="de-DE" sz="55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Russisch-Japanischen Krieg 1904/05 war Japan eine regionale Großmacht in Ostasien</a:t>
            </a:r>
          </a:p>
          <a:p>
            <a:pPr marL="0" indent="0">
              <a:buNone/>
            </a:pPr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Vorherrschaft im asiatischen Raum</a:t>
            </a:r>
          </a:p>
          <a:p>
            <a:pPr marL="0" indent="0">
              <a:buNone/>
            </a:pPr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wollte Machtbereich vergrößern</a:t>
            </a:r>
          </a:p>
          <a:p>
            <a:pPr marL="0" indent="0">
              <a:buNone/>
            </a:pP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gelang mit Besetzung Koreas und dem Festsetzen von Gebieten in China </a:t>
            </a:r>
          </a:p>
          <a:p>
            <a:pPr marL="0" indent="0">
              <a:buNone/>
            </a:pPr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31.  Mai 1939</a:t>
            </a:r>
          </a:p>
          <a:p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 Mitte der 1930er Jahre wollte sich Japan mehr ausdehnen und die Mandschurei erobern</a:t>
            </a:r>
          </a:p>
          <a:p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ußerdem bemühte sich Japan um eine politische Annährung an das Deutsche Reich</a:t>
            </a:r>
          </a:p>
          <a:p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Japan wollte das NS-Regime zu einem Krieg gegen die Sowjetunion bewegen</a:t>
            </a:r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55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seine expansionistischen Ziele in Ostasien verwirklichen zu können</a:t>
            </a:r>
          </a:p>
          <a:p>
            <a:pPr marL="0" indent="0">
              <a:buNone/>
            </a:pPr>
            <a:r>
              <a:rPr lang="de-DE" sz="5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de-DE" sz="5500" spc="25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Dreimächtepakt Deutschland, Italien 27. September 1940</a:t>
            </a:r>
          </a:p>
          <a:p>
            <a:r>
              <a:rPr lang="de-DE" sz="55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besiegelte Allianz --&gt; Achsenmächte</a:t>
            </a:r>
          </a:p>
          <a:p>
            <a:endParaRPr lang="de-DE" b="0" i="0" dirty="0">
              <a:solidFill>
                <a:srgbClr val="353244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7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9E0C3-CCE4-E837-C6B6-DFDA1CB2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Aufteilung des 2. Weltkrieges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450FA-6EE3-591D-82B6-D8C61DDA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Europa, Asien und Afrika galt das </a:t>
            </a: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Deutsche Reich und dessen Faschismus als Hauptgefahr</a:t>
            </a:r>
          </a:p>
          <a:p>
            <a:r>
              <a:rPr lang="de-DE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beim Pazifikkrieg hingegen war es </a:t>
            </a: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Japan und dessen Imperialismus</a:t>
            </a:r>
          </a:p>
        </p:txBody>
      </p:sp>
    </p:spTree>
    <p:extLst>
      <p:ext uri="{BB962C8B-B14F-4D97-AF65-F5344CB8AC3E}">
        <p14:creationId xmlns:p14="http://schemas.microsoft.com/office/powerpoint/2010/main" val="16786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65397-2E2D-6F5F-F05E-EADBEF92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Pazifikkrieg Vorgeschichte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84BB27-A8C9-0D16-8E53-36C61D5D3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Pazifikkrieg 1942 eine ausschlaggebende Rolle</a:t>
            </a:r>
          </a:p>
          <a:p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besetzte Japan zunächst den nördlichen Teil des Französisch-Indochinas</a:t>
            </a:r>
          </a:p>
          <a:p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strategisch wichtige Stützpunkte errichtet und das Vorrücken in den südlichen Teil des Landes geplant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Nachdem insgesamt 140.000 japanische Soldaten in Süd-Indochina gelandet waren, fingen die Alliierten an zu reagieren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573CC-10F4-B575-5822-C435EAFD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525141D-9D87-3F10-9743-D18D8A670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576470"/>
              </p:ext>
            </p:extLst>
          </p:nvPr>
        </p:nvGraphicFramePr>
        <p:xfrm>
          <a:off x="838200" y="14229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977D2BC-1EE5-8DA8-05FC-EE14BDD4E7C6}"/>
              </a:ext>
            </a:extLst>
          </p:cNvPr>
          <p:cNvSpPr txBox="1"/>
          <p:nvPr/>
        </p:nvSpPr>
        <p:spPr>
          <a:xfrm>
            <a:off x="838200" y="6064732"/>
            <a:ext cx="8101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de-DE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Niederlande und Großbritannien verhängten ähnliche Sanktionen</a:t>
            </a:r>
            <a:endParaRPr lang="de-D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ACA74-9F4C-C169-C48C-833925A6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Pazifikkrieg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2F827F-8EEC-CA70-F21C-20CFD1F3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und 8. Dezember 1941 landeten erste japanische Truppen an der Küste malaiischen Halbinsel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musste sich gegen australische, britische und indische Einheiten behaupten</a:t>
            </a:r>
          </a:p>
          <a:p>
            <a:r>
              <a:rPr lang="de-DE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konnte bis zum 31. Januar 1942 jedoch gesamte Halbinsel kontrollieren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gleichzeitig Invasion der Philippinen 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amerikanische Stützpunkte auf der Hauptinsel angegriffen und vernichtet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Mai 1942 konnten sie die Alliierten Truppen zur Kapitulation zwingen</a:t>
            </a:r>
          </a:p>
        </p:txBody>
      </p:sp>
    </p:spTree>
    <p:extLst>
      <p:ext uri="{BB962C8B-B14F-4D97-AF65-F5344CB8AC3E}">
        <p14:creationId xmlns:p14="http://schemas.microsoft.com/office/powerpoint/2010/main" val="4018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FBA6713-F880-E03D-696E-496FA58E1ED3}"/>
              </a:ext>
            </a:extLst>
          </p:cNvPr>
          <p:cNvSpPr txBox="1"/>
          <p:nvPr/>
        </p:nvSpPr>
        <p:spPr>
          <a:xfrm>
            <a:off x="1017165" y="1233181"/>
            <a:ext cx="949424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begann</a:t>
            </a:r>
            <a:r>
              <a:rPr lang="de-DE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Invasion Thailands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gingen offensiv von 9 verschiedenen Standpunkten vor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Thailand Verbündeter Japans </a:t>
            </a: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 Dezember 1941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de-DE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irekt nach der Eroberung der malaiischen Halbinsel, setzten  die japanischen Truppen zu Schiff nach Singapur </a:t>
            </a:r>
            <a:endParaRPr lang="de-DE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 Februar 1942 konnte Japan Singapur auch einnehmen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Alliierten evakuierten Zivilisten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Dezember 1941- An diesem Tag griff Japan nämlich den hawaiianischen Hafen Pearl Harbor an, womit die USA in das Kriegsgeschehen eintraten</a:t>
            </a:r>
          </a:p>
          <a:p>
            <a:r>
              <a:rPr lang="de-DE" sz="1800" b="0" i="0" dirty="0">
                <a:solidFill>
                  <a:srgbClr val="21334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de-DE" sz="1800" b="1" i="0" dirty="0">
              <a:solidFill>
                <a:srgbClr val="213345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5FC57-0985-FDF9-05AF-1765284F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4. Pearl Harbor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95D4F-A8B8-2683-5780-7EB227AB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wollten USA beim Eingreifen behindern</a:t>
            </a:r>
          </a:p>
          <a:p>
            <a:pPr marL="0" indent="0">
              <a:buNone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Gefahr minimieren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Bombardierung am 7. Dezember 1941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arbeiteten mit schwerer Artillerie, Schnellfeuerkanonen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Ziel Marine beschädigen dass keine Gefahr für Japan besteht</a:t>
            </a:r>
          </a:p>
          <a:p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Dezember 1941 erklärten die USA Japan den Krieg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traten in Pazifikkrieg und 2. Weltkrieg ein</a:t>
            </a:r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BF3ADE5-5645-5F06-BF22-DE71AF2A8140}"/>
              </a:ext>
            </a:extLst>
          </p:cNvPr>
          <p:cNvGrpSpPr/>
          <p:nvPr/>
        </p:nvGrpSpPr>
        <p:grpSpPr>
          <a:xfrm>
            <a:off x="6985387" y="134933"/>
            <a:ext cx="4808637" cy="2949196"/>
            <a:chOff x="4540766" y="2878133"/>
            <a:chExt cx="4808637" cy="294919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0BE5973-33E3-5E82-1DA5-1BE3860DC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0766" y="2878133"/>
              <a:ext cx="4808637" cy="2949196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C2B2AA3-FBB6-67A0-03D8-1ACA0E14431F}"/>
                </a:ext>
              </a:extLst>
            </p:cNvPr>
            <p:cNvSpPr txBox="1"/>
            <p:nvPr/>
          </p:nvSpPr>
          <p:spPr>
            <a:xfrm>
              <a:off x="8248390" y="5606961"/>
              <a:ext cx="11010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www.w1.wdr.de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1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Breitbild</PresentationFormat>
  <Paragraphs>122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Boogaloo</vt:lpstr>
      <vt:lpstr>Calibri</vt:lpstr>
      <vt:lpstr>Calibri Light</vt:lpstr>
      <vt:lpstr>Comic Sans MS</vt:lpstr>
      <vt:lpstr>Open Sans</vt:lpstr>
      <vt:lpstr>var(--font-family)</vt:lpstr>
      <vt:lpstr>Wingdings</vt:lpstr>
      <vt:lpstr>Office</vt:lpstr>
      <vt:lpstr> Japan im 2. Weltkrieg</vt:lpstr>
      <vt:lpstr>Gliederung</vt:lpstr>
      <vt:lpstr>1. Rolle Japans im 2. Weltkrieg</vt:lpstr>
      <vt:lpstr>2. Aufteilung des 2. Weltkrieges</vt:lpstr>
      <vt:lpstr>3. Pazifikkrieg Vorgeschichte</vt:lpstr>
      <vt:lpstr>PowerPoint-Präsentation</vt:lpstr>
      <vt:lpstr>Pazifikkrieg</vt:lpstr>
      <vt:lpstr>PowerPoint-Präsentation</vt:lpstr>
      <vt:lpstr>4. Pearl Harbor </vt:lpstr>
      <vt:lpstr>5. Bombardierung Tokios</vt:lpstr>
      <vt:lpstr>6. Korallenmeer (7.5. – 8.5.1942)</vt:lpstr>
      <vt:lpstr>7. Midway (4.6. – 7.6.1942 bei Midway-Inseln)7. </vt:lpstr>
      <vt:lpstr>PowerPoint-Präsentation</vt:lpstr>
      <vt:lpstr>8. Hiroshima und Nagasaki </vt:lpstr>
      <vt:lpstr>9. Verluste</vt:lpstr>
      <vt:lpstr>Japan Anfang des 20. Jahrhunderts</vt:lpstr>
      <vt:lpstr>Japan im Zweiten Weltkrieg</vt:lpstr>
      <vt:lpstr>11. Quellenangaben</vt:lpstr>
    </vt:vector>
  </TitlesOfParts>
  <Company>DR. JOHANNES HEIDENHAIN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im 2. Weltkrieg</dc:title>
  <dc:creator>Menz Annika</dc:creator>
  <cp:lastModifiedBy>Daniela Marx</cp:lastModifiedBy>
  <cp:revision>13</cp:revision>
  <dcterms:created xsi:type="dcterms:W3CDTF">2023-10-20T13:39:52Z</dcterms:created>
  <dcterms:modified xsi:type="dcterms:W3CDTF">2023-11-06T09:03:47Z</dcterms:modified>
</cp:coreProperties>
</file>